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86" r:id="rId5"/>
    <p:sldId id="259" r:id="rId6"/>
    <p:sldId id="260" r:id="rId7"/>
    <p:sldId id="273" r:id="rId8"/>
    <p:sldId id="274" r:id="rId9"/>
    <p:sldId id="275" r:id="rId10"/>
    <p:sldId id="261" r:id="rId11"/>
    <p:sldId id="280" r:id="rId12"/>
    <p:sldId id="264" r:id="rId13"/>
    <p:sldId id="272" r:id="rId14"/>
    <p:sldId id="282" r:id="rId15"/>
    <p:sldId id="281" r:id="rId16"/>
    <p:sldId id="262" r:id="rId17"/>
    <p:sldId id="287" r:id="rId18"/>
    <p:sldId id="265" r:id="rId19"/>
    <p:sldId id="266" r:id="rId20"/>
    <p:sldId id="263" r:id="rId21"/>
    <p:sldId id="267" r:id="rId22"/>
    <p:sldId id="270" r:id="rId23"/>
    <p:sldId id="269" r:id="rId24"/>
    <p:sldId id="271" r:id="rId25"/>
    <p:sldId id="276" r:id="rId26"/>
    <p:sldId id="277" r:id="rId27"/>
    <p:sldId id="278" r:id="rId28"/>
    <p:sldId id="279" r:id="rId29"/>
    <p:sldId id="283" r:id="rId30"/>
    <p:sldId id="284" r:id="rId31"/>
    <p:sldId id="285" r:id="rId32"/>
    <p:sldId id="288" r:id="rId33"/>
    <p:sldId id="289" r:id="rId34"/>
    <p:sldId id="290" r:id="rId35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6" autoAdjust="0"/>
    <p:restoredTop sz="76771" autoAdjust="0"/>
  </p:normalViewPr>
  <p:slideViewPr>
    <p:cSldViewPr>
      <p:cViewPr varScale="1">
        <p:scale>
          <a:sx n="98" d="100"/>
          <a:sy n="98" d="100"/>
        </p:scale>
        <p:origin x="-96" y="-6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C062F-050C-4024-817B-421C3DCB50D7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0C6CA-57C0-4A50-A5B8-DE4556F71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64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535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덜 </a:t>
            </a:r>
            <a:r>
              <a:rPr lang="ko-KR" altLang="en-US" dirty="0" err="1" smtClean="0"/>
              <a:t>빽뺶하게</a:t>
            </a:r>
            <a:r>
              <a:rPr lang="ko-KR" altLang="en-US" dirty="0" smtClean="0"/>
              <a:t> 만들어서 다시 올리기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덜 </a:t>
            </a:r>
            <a:r>
              <a:rPr lang="ko-KR" altLang="en-US" dirty="0" err="1" smtClean="0"/>
              <a:t>빽뺶하게</a:t>
            </a:r>
            <a:r>
              <a:rPr lang="ko-KR" altLang="en-US" dirty="0" smtClean="0"/>
              <a:t> 만들어서 다시 올리기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색깔 초록색으로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3%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 값들은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하나로 뭉침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이하 업종분류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개발 및 공급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온라인 교육 학원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프로그래밍 서비스업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포털 및 기타 인터넷 정보매개 서비스업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 정보기술 및 컴퓨터운영 관련 서비스업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자료 처리업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 통신 판매업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유선 온라인 게임 소프트웨어 개발 및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 및 온라인 정보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제공업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응용 소프트웨어 개발 및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 전문 서비스업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방송장비 제조업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교과서 및 학습서적 출판업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소프트웨어 자문 및 개발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전자상거래 소매업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어플리케이션 개발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학술연구용역 서비스업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시각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디자인업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시스템ㆍ응용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소프트웨어 개발 및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결혼 상담 및 준비 서비스업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외 기타 정보 서비스업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육상 및 체력단련용 장비 제조업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화학 및 생물학 연구개발업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치과용 기기 제조업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외 기타 창작 및 예술관련 서비스업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전기경보 및 신호장치 제조업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 종합 중개업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맥아 및 맥주 제조업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기타 엔지니어링 서비스업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정보통신업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안경 및 안경렌즈 제조업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글자 잘림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글자 잘림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크롤링</a:t>
            </a:r>
            <a:r>
              <a:rPr lang="ko-KR" altLang="en-US" baseline="0" dirty="0" smtClean="0"/>
              <a:t> 자료 통틀어서 가장 많이 등장한 단어 수</a:t>
            </a:r>
            <a:r>
              <a:rPr lang="en-US" altLang="ko-KR" baseline="0" dirty="0" smtClean="0"/>
              <a:t>(</a:t>
            </a:r>
            <a:r>
              <a:rPr lang="en-US" altLang="ko-KR" baseline="0" dirty="0" err="1" smtClean="0"/>
              <a:t>aws</a:t>
            </a:r>
            <a:r>
              <a:rPr lang="ko-KR" altLang="en-US" baseline="0" dirty="0" smtClean="0"/>
              <a:t>만 단독으로 언급한 것은 제외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 약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개 업체 중 </a:t>
            </a:r>
            <a:r>
              <a:rPr lang="ko-KR" altLang="en-US" dirty="0" err="1" smtClean="0"/>
              <a:t>크롤링한</a:t>
            </a:r>
            <a:r>
              <a:rPr lang="ko-KR" altLang="en-US" dirty="0" smtClean="0"/>
              <a:t> 모집공고 내에서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쿠버네티스</a:t>
            </a:r>
            <a:r>
              <a:rPr lang="ko-KR" altLang="en-US" baseline="0" dirty="0" smtClean="0"/>
              <a:t> 등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개 </a:t>
            </a:r>
            <a:r>
              <a:rPr lang="ko-KR" altLang="en-US" baseline="0" dirty="0" err="1" smtClean="0"/>
              <a:t>기술스택</a:t>
            </a:r>
            <a:r>
              <a:rPr lang="ko-KR" altLang="en-US" baseline="0" dirty="0" smtClean="0"/>
              <a:t> 키워드를 한 번이라도 언급한 업체의 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 커리큘럼에 해당 키워드와 관련된 교육 과정이 추가될 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 주체가 관심을 갖고 있는 업종분류의 업체들이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해당 업종분류가 많이 언급하는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기술스택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키워드에 따라서 교육 커리큘럼을 추가하고 수정하는 것이 타당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것인지 재고해볼 필요가 있을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50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33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경력별로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기술스택에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차이가 있으므로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타겟으로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교육생의 경력이 상이한 경우 다른 강의커리큘럼을 구성하는 것에는 통계적 근거가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049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기업별로 요구하는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기술스택이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다르다면 향후 교육 커리큘럼을 구성할 때 목표로 하는 기업으로 이직이나 취업을 할 때 어느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기술스택에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무게를 두고 교육을 시켜야 하는지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의사결정하는데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도움이 될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53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기업형태의 소속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특정 기업형태의 업체로의 취직을 노리는 교육생에게 교육 서비스를 제공할 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중견기업과 대기업을 구분하여 교육할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기술스택의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차이를 두는 것보다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이외의 경우에서 중점적으로 교육을 진행할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기술스택의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우선순위를 달리 하는 것이 타당하겠음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53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직급의 경우 요청서의 모든 페이지에서 직접적으로 알 수 있는 정보를 주지 않아서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간접적으로</a:t>
            </a:r>
            <a:r>
              <a:rPr lang="ko-KR" altLang="en-US" baseline="0" dirty="0" smtClean="0"/>
              <a:t> 직급을 유추할 수 있는 지표를 수집하였다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이것이 경력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덜 </a:t>
            </a:r>
            <a:r>
              <a:rPr lang="ko-KR" altLang="en-US" dirty="0" err="1" smtClean="0"/>
              <a:t>빽뺶하게</a:t>
            </a:r>
            <a:r>
              <a:rPr lang="ko-KR" altLang="en-US" dirty="0" smtClean="0"/>
              <a:t> 만들어서 다시 올리기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0C6CA-57C0-4A50-A5B8-DE4556F71C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464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300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75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868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443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14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36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5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29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3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8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9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B2FB8-FADB-4D46-B64D-206C9D21FE0E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5EEEA-6EF8-4FDF-A7E0-55E557921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69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프로젝트 발표보고서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ko-KR" altLang="ko-KR" sz="2400" kern="100" dirty="0">
                <a:cs typeface="Times New Roman"/>
              </a:rPr>
              <a:t>천재교육</a:t>
            </a:r>
            <a:r>
              <a:rPr lang="en-US" altLang="ko-KR" sz="2400" kern="100" dirty="0">
                <a:cs typeface="Times New Roman"/>
              </a:rPr>
              <a:t> K-Digital Training </a:t>
            </a:r>
            <a:r>
              <a:rPr lang="ko-KR" altLang="ko-KR" sz="2400" kern="100" dirty="0" err="1">
                <a:cs typeface="Times New Roman"/>
              </a:rPr>
              <a:t>빅데이터</a:t>
            </a:r>
            <a:r>
              <a:rPr lang="ko-KR" altLang="ko-KR" sz="2400" kern="100" dirty="0">
                <a:cs typeface="Times New Roman"/>
              </a:rPr>
              <a:t> </a:t>
            </a:r>
            <a:r>
              <a:rPr lang="en-US" altLang="ko-KR" sz="2400" kern="100" dirty="0">
                <a:cs typeface="Times New Roman"/>
              </a:rPr>
              <a:t>7</a:t>
            </a:r>
            <a:r>
              <a:rPr lang="ko-KR" altLang="ko-KR" sz="2400" kern="100" dirty="0">
                <a:cs typeface="Times New Roman"/>
              </a:rPr>
              <a:t>기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ko-KR" altLang="ko-KR" sz="2400" kern="100" dirty="0">
                <a:cs typeface="Times New Roman"/>
              </a:rPr>
              <a:t>송지환</a:t>
            </a:r>
            <a:r>
              <a:rPr lang="en-US" altLang="ko-KR" sz="2400" kern="100" dirty="0">
                <a:cs typeface="Times New Roman"/>
              </a:rPr>
              <a:t>, </a:t>
            </a:r>
            <a:r>
              <a:rPr lang="ko-KR" altLang="ko-KR" sz="2400" kern="100" dirty="0">
                <a:cs typeface="Times New Roman"/>
              </a:rPr>
              <a:t>최종은</a:t>
            </a:r>
            <a:r>
              <a:rPr lang="en-US" altLang="ko-KR" sz="2400" kern="100" dirty="0">
                <a:cs typeface="Times New Roman"/>
              </a:rPr>
              <a:t>, </a:t>
            </a:r>
            <a:r>
              <a:rPr lang="ko-KR" altLang="ko-KR" sz="2400" kern="100" dirty="0">
                <a:cs typeface="Times New Roman"/>
              </a:rPr>
              <a:t>김수진</a:t>
            </a:r>
            <a:r>
              <a:rPr lang="en-US" altLang="ko-KR" sz="2400" kern="100" dirty="0">
                <a:cs typeface="Times New Roman"/>
              </a:rPr>
              <a:t>, </a:t>
            </a:r>
            <a:r>
              <a:rPr lang="ko-KR" altLang="ko-KR" sz="2400" kern="100" dirty="0">
                <a:cs typeface="Times New Roman"/>
              </a:rPr>
              <a:t>이민아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6806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pPr algn="l"/>
            <a:r>
              <a:rPr lang="ko-KR" altLang="en-US" dirty="0" smtClean="0"/>
              <a:t>범주형 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직무</a:t>
            </a:r>
            <a:endParaRPr lang="ko-KR" alt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700808"/>
            <a:ext cx="8670504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19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pPr algn="l"/>
            <a:r>
              <a:rPr lang="ko-KR" altLang="en-US" dirty="0" smtClean="0"/>
              <a:t>범주형 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직무</a:t>
            </a:r>
            <a:endParaRPr lang="ko-KR" altLang="en-US" dirty="0"/>
          </a:p>
        </p:txBody>
      </p:sp>
      <p:pic>
        <p:nvPicPr>
          <p:cNvPr id="21510" name="Picture 6" descr="C:\Users\BIG3-03\Documents\빅데이터\강지완강사님\24.02 first team project\시각화 자료\choi\직무 상위10개 단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97" y="1268760"/>
            <a:ext cx="7297608" cy="54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2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:\Users\BIG3-03\Documents\빅데이터\강지완강사님\24.02 first team project\시각화 자료\choi\우대사항 워드클라우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640" y="1098171"/>
            <a:ext cx="11521280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우대사항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972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우대사항</a:t>
            </a:r>
            <a:endParaRPr lang="ko-KR" altLang="en-US" dirty="0"/>
          </a:p>
        </p:txBody>
      </p:sp>
      <p:pic>
        <p:nvPicPr>
          <p:cNvPr id="10243" name="Picture 3" descr="C:\Users\BIG3-03\Documents\빅데이터\강지완강사님\24.02 first team project\시각화 자료\choi\우대사항 상위10개 단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12" y="1126332"/>
            <a:ext cx="7293378" cy="547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727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BIG3-03\Documents\빅데이터\강지완강사님\24.02 first team project\시각화 자료\choi\자격요건 워드클라우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3624" y="1219920"/>
            <a:ext cx="11233248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자격요건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869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자격요건</a:t>
            </a:r>
            <a:endParaRPr lang="ko-KR" altLang="en-US" dirty="0"/>
          </a:p>
        </p:txBody>
      </p:sp>
      <p:pic>
        <p:nvPicPr>
          <p:cNvPr id="22530" name="Picture 2" descr="C:\Users\BIG3-03\Documents\빅데이터\강지완강사님\24.02 first team project\시각화 자료\choi\자격요건 상위10개 단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95" y="1124744"/>
            <a:ext cx="7297612" cy="547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266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이용하는 </a:t>
            </a:r>
            <a:r>
              <a:rPr lang="ko-KR" altLang="en-US" dirty="0" err="1" smtClean="0"/>
              <a:t>기술스택</a:t>
            </a:r>
            <a:endParaRPr lang="ko-KR" altLang="en-US" dirty="0"/>
          </a:p>
        </p:txBody>
      </p:sp>
      <p:pic>
        <p:nvPicPr>
          <p:cNvPr id="5126" name="Picture 6" descr="C:\Users\BIG3-03\Documents\빅데이터\강지완강사님\24.02 first team project\시각화 자료\choi\이용하는 기술스택 워드클라우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700808"/>
            <a:ext cx="9241281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4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이용하는 </a:t>
            </a:r>
            <a:r>
              <a:rPr lang="ko-KR" altLang="en-US" dirty="0" err="1" smtClean="0"/>
              <a:t>기술스택</a:t>
            </a:r>
            <a:endParaRPr lang="ko-KR" altLang="en-US" dirty="0"/>
          </a:p>
        </p:txBody>
      </p:sp>
      <p:sp>
        <p:nvSpPr>
          <p:cNvPr id="3" name="AutoShape 6" descr="이미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584" name="Picture 8" descr="C:\Users\BIG3-03\Documents\빅데이터\강지완강사님\24.02 first team project\시각화 자료\choi\이용하는 기술스택 상위10개 단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03" y="1189251"/>
            <a:ext cx="7489596" cy="561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13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smtClean="0"/>
              <a:t>데이터 시각화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경력 별 요구 </a:t>
            </a:r>
            <a:r>
              <a:rPr lang="ko-KR" altLang="en-US" sz="3600" dirty="0" err="1" smtClean="0"/>
              <a:t>기술스택</a:t>
            </a:r>
            <a:endParaRPr lang="ko-KR" altLang="en-US" sz="3600" dirty="0"/>
          </a:p>
        </p:txBody>
      </p:sp>
      <p:pic>
        <p:nvPicPr>
          <p:cNvPr id="18433" name="Picture 1" descr="C:\Users\BIG3-03\Documents\빅데이터\강지완강사님\24.02 first team project\시각화 자료\choi\신입 막대그래프(기술스택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1124744"/>
            <a:ext cx="10972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68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smtClean="0"/>
              <a:t>데이터 시각화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경력 별 요구 </a:t>
            </a:r>
            <a:r>
              <a:rPr lang="ko-KR" altLang="en-US" sz="3600" dirty="0" err="1" smtClean="0"/>
              <a:t>기술스택</a:t>
            </a:r>
            <a:endParaRPr lang="ko-KR" altLang="en-US" sz="3600" dirty="0"/>
          </a:p>
        </p:txBody>
      </p:sp>
      <p:pic>
        <p:nvPicPr>
          <p:cNvPr id="17409" name="Picture 1" descr="C:\Users\BIG3-03\Documents\빅데이터\강지완강사님\24.02 first team project\시각화 자료\choi\주니어 막대그래프(기술스택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1124744"/>
            <a:ext cx="10972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590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atinLnBrk="0"/>
            <a:r>
              <a:rPr lang="ko-KR" altLang="ko-KR" sz="2800" dirty="0"/>
              <a:t>새로운 </a:t>
            </a:r>
            <a:r>
              <a:rPr lang="en-US" altLang="ko-KR" sz="2800" dirty="0"/>
              <a:t>AWS </a:t>
            </a:r>
            <a:r>
              <a:rPr lang="ko-KR" altLang="ko-KR" sz="2800" dirty="0"/>
              <a:t>교육 서비스를 진행하기 </a:t>
            </a:r>
            <a:r>
              <a:rPr lang="ko-KR" altLang="ko-KR" sz="2800" dirty="0" smtClean="0"/>
              <a:t>위한</a:t>
            </a:r>
            <a:r>
              <a:rPr lang="en-US" altLang="ko-KR" sz="2800" dirty="0" smtClean="0"/>
              <a:t> </a:t>
            </a:r>
            <a:br>
              <a:rPr lang="en-US" altLang="ko-KR" sz="2800" dirty="0" smtClean="0"/>
            </a:br>
            <a:r>
              <a:rPr lang="ko-KR" altLang="ko-KR" sz="2800" dirty="0" smtClean="0"/>
              <a:t>자료 </a:t>
            </a:r>
            <a:r>
              <a:rPr lang="ko-KR" altLang="ko-KR" sz="2800" dirty="0"/>
              <a:t>수집과 분석을 </a:t>
            </a:r>
            <a:r>
              <a:rPr lang="ko-KR" altLang="en-US" sz="2800" dirty="0" smtClean="0"/>
              <a:t>진행</a:t>
            </a:r>
            <a:endParaRPr lang="en-US" altLang="ko-KR" sz="2800" dirty="0" smtClean="0"/>
          </a:p>
          <a:p>
            <a:pPr latinLnBrk="0"/>
            <a:endParaRPr lang="en-US" altLang="ko-KR" sz="1000" dirty="0" smtClean="0"/>
          </a:p>
          <a:p>
            <a:pPr latinLnBrk="0"/>
            <a:r>
              <a:rPr lang="ko-KR" altLang="en-US" sz="2800" dirty="0" smtClean="0"/>
              <a:t>목적</a:t>
            </a:r>
            <a:r>
              <a:rPr lang="en-US" altLang="ko-KR" sz="2800" dirty="0" smtClean="0"/>
              <a:t>: </a:t>
            </a:r>
            <a:r>
              <a:rPr lang="ko-KR" altLang="ko-KR" sz="2800" dirty="0" smtClean="0"/>
              <a:t>새로운 </a:t>
            </a:r>
            <a:r>
              <a:rPr lang="en-US" altLang="ko-KR" sz="2800" dirty="0" smtClean="0"/>
              <a:t>AWS </a:t>
            </a:r>
            <a:r>
              <a:rPr lang="ko-KR" altLang="ko-KR" sz="2800" dirty="0" smtClean="0"/>
              <a:t>교육 </a:t>
            </a:r>
            <a:r>
              <a:rPr lang="ko-KR" altLang="ko-KR" sz="2800" dirty="0"/>
              <a:t>서비스 전략의 수립 및 활용을 위한 의사결정 과정에 이용할 수 있는 </a:t>
            </a:r>
            <a:r>
              <a:rPr lang="ko-KR" altLang="ko-KR" sz="2800" dirty="0" smtClean="0"/>
              <a:t>근거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산출</a:t>
            </a:r>
            <a:endParaRPr lang="en-US" altLang="ko-KR" sz="2800" dirty="0" smtClean="0"/>
          </a:p>
          <a:p>
            <a:pPr latinLnBrk="0"/>
            <a:endParaRPr lang="en-US" altLang="ko-KR" sz="1000" dirty="0"/>
          </a:p>
          <a:p>
            <a:pPr latinLnBrk="0"/>
            <a:r>
              <a:rPr lang="ko-KR" altLang="en-US" sz="2800" dirty="0" smtClean="0"/>
              <a:t>방법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요청서에서 제시한 채용공고 페이지와 파이선 </a:t>
            </a:r>
            <a:r>
              <a:rPr lang="ko-KR" altLang="en-US" sz="2800" dirty="0" err="1" smtClean="0"/>
              <a:t>크롤링</a:t>
            </a:r>
            <a:r>
              <a:rPr lang="ko-KR" altLang="en-US" sz="2800" dirty="0" smtClean="0"/>
              <a:t> 패키지를 이용하여 정보를 수집하고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수집한 데이터를 시각화하고 가설을 검증하는 기초통계 분석을 진행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2293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smtClean="0"/>
              <a:t>데이터 시각화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경력 별 요구 </a:t>
            </a:r>
            <a:r>
              <a:rPr lang="ko-KR" altLang="en-US" sz="3600" dirty="0" err="1" smtClean="0"/>
              <a:t>기술스택</a:t>
            </a:r>
            <a:endParaRPr lang="ko-KR" altLang="en-US" sz="3600" dirty="0"/>
          </a:p>
        </p:txBody>
      </p:sp>
      <p:pic>
        <p:nvPicPr>
          <p:cNvPr id="6158" name="Picture 14" descr="C:\Users\BIG3-03\Documents\빅데이터\강지완강사님\24.02 first team project\시각화 자료\choi\미들 막대그래프(기술스택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1124744"/>
            <a:ext cx="10972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41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smtClean="0"/>
              <a:t>데이터 시각화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경력 별 요구 </a:t>
            </a:r>
            <a:r>
              <a:rPr lang="ko-KR" altLang="en-US" sz="3600" dirty="0" err="1" smtClean="0"/>
              <a:t>기술스택</a:t>
            </a:r>
            <a:endParaRPr lang="ko-KR" altLang="en-US" sz="3600" dirty="0"/>
          </a:p>
        </p:txBody>
      </p:sp>
      <p:pic>
        <p:nvPicPr>
          <p:cNvPr id="8199" name="Picture 7" descr="C:\Users\BIG3-03\Documents\빅데이터\강지완강사님\24.02 first team project\시각화 자료\choi\시니어 막대그래프(기술스택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000" y="1629360"/>
            <a:ext cx="1008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590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ko-KR" altLang="en-US" sz="3200" dirty="0" smtClean="0"/>
              <a:t>데이터 시각화 </a:t>
            </a:r>
            <a:r>
              <a:rPr lang="en-US" altLang="ko-KR" sz="3200" dirty="0" smtClean="0"/>
              <a:t>– </a:t>
            </a:r>
            <a:r>
              <a:rPr lang="ko-KR" altLang="en-US" sz="3200" dirty="0" smtClean="0"/>
              <a:t>기업형태 별 요구 </a:t>
            </a:r>
            <a:r>
              <a:rPr lang="ko-KR" altLang="en-US" sz="3200" dirty="0" err="1" smtClean="0"/>
              <a:t>기술스택</a:t>
            </a:r>
            <a:endParaRPr lang="ko-KR" altLang="en-US" sz="3200" dirty="0"/>
          </a:p>
        </p:txBody>
      </p:sp>
      <p:pic>
        <p:nvPicPr>
          <p:cNvPr id="15362" name="Picture 2" descr="C:\Users\BIG3-03\Documents\빅데이터\강지완강사님\24.02 first team project\시각화 자료\choi\중소기업 막대그래프(기술스택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1124744"/>
            <a:ext cx="10972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94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ko-KR" altLang="en-US" sz="3200" dirty="0" smtClean="0"/>
              <a:t>데이터 시각화 </a:t>
            </a:r>
            <a:r>
              <a:rPr lang="en-US" altLang="ko-KR" sz="3200" dirty="0" smtClean="0"/>
              <a:t>– </a:t>
            </a:r>
            <a:r>
              <a:rPr lang="ko-KR" altLang="en-US" sz="3200" dirty="0" smtClean="0"/>
              <a:t>기업형태 별 요구 </a:t>
            </a:r>
            <a:r>
              <a:rPr lang="ko-KR" altLang="en-US" sz="3200" dirty="0" err="1" smtClean="0"/>
              <a:t>기술스택</a:t>
            </a:r>
            <a:endParaRPr lang="ko-KR" altLang="en-US" sz="3200" dirty="0"/>
          </a:p>
        </p:txBody>
      </p:sp>
      <p:pic>
        <p:nvPicPr>
          <p:cNvPr id="16385" name="Picture 1" descr="C:\Users\BIG3-03\Documents\빅데이터\강지완강사님\24.02 first team project\시각화 자료\choi\중견기업 막대그래프(기술스택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1124744"/>
            <a:ext cx="109728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94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ko-KR" altLang="en-US" sz="3200" dirty="0" smtClean="0"/>
              <a:t>데이터 시각화 </a:t>
            </a:r>
            <a:r>
              <a:rPr lang="en-US" altLang="ko-KR" sz="3200" dirty="0" smtClean="0"/>
              <a:t>– </a:t>
            </a:r>
            <a:r>
              <a:rPr lang="ko-KR" altLang="en-US" sz="3200" dirty="0" smtClean="0"/>
              <a:t>기업형태 별 요구 </a:t>
            </a:r>
            <a:r>
              <a:rPr lang="ko-KR" altLang="en-US" sz="3200" dirty="0" err="1" smtClean="0"/>
              <a:t>기술스택</a:t>
            </a:r>
            <a:endParaRPr lang="ko-KR" altLang="en-US" sz="3200" dirty="0"/>
          </a:p>
        </p:txBody>
      </p:sp>
      <p:pic>
        <p:nvPicPr>
          <p:cNvPr id="9223" name="Picture 7" descr="C:\Users\BIG3-03\Documents\빅데이터\강지완강사님\24.02 first team project\시각화 자료\choi\대기업 막대그래프(기술스택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601" y="1628800"/>
            <a:ext cx="1008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94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ko-KR" altLang="en-US" sz="3200" dirty="0" smtClean="0"/>
              <a:t>데이터 시각화 </a:t>
            </a:r>
            <a:r>
              <a:rPr lang="en-US" altLang="ko-KR" sz="3200" dirty="0" smtClean="0"/>
              <a:t>– </a:t>
            </a:r>
            <a:r>
              <a:rPr lang="ko-KR" altLang="en-US" sz="3200" dirty="0" smtClean="0"/>
              <a:t>가장 자주 언급된 </a:t>
            </a:r>
            <a:r>
              <a:rPr lang="ko-KR" altLang="en-US" sz="3200" dirty="0" err="1" smtClean="0"/>
              <a:t>기술스택</a:t>
            </a:r>
            <a:endParaRPr lang="ko-KR" altLang="en-US" sz="3200" dirty="0"/>
          </a:p>
        </p:txBody>
      </p:sp>
      <p:pic>
        <p:nvPicPr>
          <p:cNvPr id="14338" name="Picture 2" descr="C:\Users\BIG3-03\AppData\Local\Packages\Microsoft.Windows.Photos_8wekyb3d8bbwe\TempState\ShareServiceTempFolder\전체 데이터에서 가장 자주 등장한 10개 단어(단독 aws는 제외)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20" y="1052736"/>
            <a:ext cx="9229725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221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ko-KR" altLang="en-US" sz="3200" dirty="0" smtClean="0"/>
              <a:t>데이터 시각화 </a:t>
            </a:r>
            <a:r>
              <a:rPr lang="en-US" altLang="ko-KR" sz="3200" dirty="0" smtClean="0"/>
              <a:t>- 6</a:t>
            </a:r>
            <a:r>
              <a:rPr lang="ko-KR" altLang="en-US" sz="3200" dirty="0" smtClean="0"/>
              <a:t>개 키워드 언급 빈도</a:t>
            </a:r>
            <a:endParaRPr lang="ko-KR" altLang="en-US" sz="32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721140"/>
              </p:ext>
            </p:extLst>
          </p:nvPr>
        </p:nvGraphicFramePr>
        <p:xfrm>
          <a:off x="6609184" y="2132856"/>
          <a:ext cx="3024336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0"/>
                <a:gridCol w="864096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언급된 횟수</a:t>
                      </a:r>
                      <a:endParaRPr lang="ko-KR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2400" dirty="0" err="1" smtClean="0"/>
                        <a:t>쿠버네티스</a:t>
                      </a:r>
                      <a:endParaRPr lang="en-US" altLang="ko-KR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2400" dirty="0" smtClean="0"/>
                        <a:t>38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2400" dirty="0" smtClean="0"/>
                        <a:t>컨테이너 </a:t>
                      </a:r>
                      <a:endParaRPr lang="en-US" altLang="ko-KR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2400" dirty="0" smtClean="0"/>
                        <a:t>10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2400" dirty="0" err="1" smtClean="0"/>
                        <a:t>docker</a:t>
                      </a:r>
                      <a:r>
                        <a:rPr lang="en-US" altLang="ko-KR" sz="2400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2400" dirty="0" smtClean="0"/>
                        <a:t>35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2400" dirty="0" smtClean="0"/>
                        <a:t>Amazon 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2400" dirty="0" smtClean="0"/>
                        <a:t>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2400" dirty="0" smtClean="0"/>
                        <a:t>Amazon K8S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2400" dirty="0" smtClean="0"/>
                        <a:t>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2400" dirty="0" smtClean="0"/>
                        <a:t>Dev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2400" dirty="0" smtClean="0"/>
                        <a:t>35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AutoShape 4" descr="이미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https://media.discordapp.net/attachments/1212212302917406780/1214395798280736849/c523de9a69b7c8a7.png?ex=65f8f538&amp;is=65e68038&amp;hm=38f5dbb81157d8232c83906511899db6c5ce11bde00addd5194e87d21babab87&amp;=&amp;format=webp&amp;quality=lossless&amp;width=756&amp;height=664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8" descr="https://media.discordapp.net/attachments/1212212302917406780/1214395798280736849/c523de9a69b7c8a7.png?ex=65f8f538&amp;is=65e68038&amp;hm=38f5dbb81157d8232c83906511899db6c5ce11bde00addd5194e87d21babab87&amp;=&amp;format=webp&amp;quality=lossless&amp;width=756&amp;height=664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10" descr="https://media.discordapp.net/attachments/1212212302917406780/1214395798280736849/c523de9a69b7c8a7.png?ex=65f8f538&amp;is=65e68038&amp;hm=38f5dbb81157d8232c83906511899db6c5ce11bde00addd5194e87d21babab87&amp;=&amp;format=webp&amp;quality=lossless&amp;width=756&amp;height=664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536042"/>
            <a:ext cx="6017270" cy="528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677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기초통계분석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업종분류에 따른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기술스택</a:t>
            </a:r>
            <a:r>
              <a:rPr lang="ko-KR" altLang="en-US" dirty="0" smtClean="0"/>
              <a:t> 언급 빈도 비교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000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800" dirty="0" smtClean="0"/>
              <a:t>대상 </a:t>
            </a:r>
            <a:r>
              <a:rPr lang="ko-KR" altLang="en-US" sz="1800" dirty="0" err="1" smtClean="0"/>
              <a:t>기술스택</a:t>
            </a:r>
            <a:r>
              <a:rPr lang="en-US" altLang="ko-KR" sz="1800" dirty="0" smtClean="0"/>
              <a:t>: </a:t>
            </a:r>
            <a:r>
              <a:rPr lang="en-US" altLang="ko-KR" sz="1800" dirty="0" err="1" smtClean="0"/>
              <a:t>docker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쿠버네티스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컨테이너</a:t>
            </a:r>
            <a:r>
              <a:rPr lang="en-US" altLang="ko-KR" sz="1800" dirty="0" smtClean="0"/>
              <a:t>, Amazon EKS, Amazon K8S, Dev</a:t>
            </a:r>
          </a:p>
          <a:p>
            <a:endParaRPr lang="en-US" altLang="ko-KR" sz="1000" dirty="0" smtClean="0"/>
          </a:p>
          <a:p>
            <a:r>
              <a:rPr lang="ko-KR" altLang="en-US" dirty="0" err="1" smtClean="0"/>
              <a:t>카이제곱</a:t>
            </a:r>
            <a:r>
              <a:rPr lang="ko-KR" altLang="en-US" dirty="0" smtClean="0"/>
              <a:t> 검정 사용</a:t>
            </a:r>
            <a:endParaRPr lang="en-US" altLang="ko-KR" dirty="0" smtClean="0"/>
          </a:p>
          <a:p>
            <a:endParaRPr lang="en-US" altLang="ko-KR" sz="1100" dirty="0" smtClean="0"/>
          </a:p>
          <a:p>
            <a:r>
              <a:rPr lang="ko-KR" altLang="en-US" dirty="0" smtClean="0"/>
              <a:t>가설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AWS </a:t>
            </a:r>
            <a:r>
              <a:rPr lang="ko-KR" altLang="en-US" dirty="0" err="1"/>
              <a:t>기술스택을</a:t>
            </a:r>
            <a:r>
              <a:rPr lang="ko-KR" altLang="en-US" dirty="0"/>
              <a:t> 요구하는 채용업체들의 업종분류에 따라</a:t>
            </a:r>
            <a:r>
              <a:rPr lang="en-US" altLang="ko-KR" dirty="0"/>
              <a:t>, </a:t>
            </a:r>
            <a:r>
              <a:rPr lang="ko-KR" altLang="en-US" dirty="0"/>
              <a:t>추가로 </a:t>
            </a:r>
            <a:r>
              <a:rPr lang="ko-KR" altLang="en-US" dirty="0" smtClean="0"/>
              <a:t>언급하는 </a:t>
            </a:r>
            <a:r>
              <a:rPr lang="ko-KR" altLang="en-US" dirty="0" err="1" smtClean="0"/>
              <a:t>기술스택간의</a:t>
            </a:r>
            <a:r>
              <a:rPr lang="ko-KR" altLang="en-US" dirty="0" smtClean="0"/>
              <a:t> </a:t>
            </a:r>
            <a:r>
              <a:rPr lang="ko-KR" altLang="en-US" dirty="0"/>
              <a:t>요구 빈도 </a:t>
            </a:r>
            <a:r>
              <a:rPr lang="ko-KR" altLang="en-US" dirty="0" smtClean="0"/>
              <a:t>차이가 있을 것이다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598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기초통계분석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atinLnBrk="0"/>
            <a:r>
              <a:rPr lang="ko-KR" altLang="en-US" dirty="0" smtClean="0"/>
              <a:t>해당 </a:t>
            </a:r>
            <a:r>
              <a:rPr lang="ko-KR" altLang="en-US" dirty="0" err="1" smtClean="0"/>
              <a:t>기술스택을</a:t>
            </a:r>
            <a:r>
              <a:rPr lang="ko-KR" altLang="en-US" dirty="0" smtClean="0"/>
              <a:t> 한 번도 언급하지 않은 업종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분류의 업체들은 제외</a:t>
            </a:r>
            <a:endParaRPr lang="en-US" altLang="ko-KR" dirty="0" smtClean="0"/>
          </a:p>
          <a:p>
            <a:pPr marL="0" indent="0" latinLnBrk="0">
              <a:buNone/>
            </a:pPr>
            <a:r>
              <a:rPr lang="en-US" altLang="ko-KR" sz="1100" dirty="0" smtClean="0"/>
              <a:t> </a:t>
            </a:r>
            <a:endParaRPr lang="en-US" altLang="ko-KR" sz="1100" dirty="0"/>
          </a:p>
          <a:p>
            <a:pPr latinLnBrk="0"/>
            <a:r>
              <a:rPr lang="ko-KR" altLang="en-US" dirty="0" smtClean="0"/>
              <a:t>결과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- 95% </a:t>
            </a:r>
            <a:r>
              <a:rPr lang="ko-KR" altLang="en-US" dirty="0" smtClean="0"/>
              <a:t>유의수준에서 유의하지 않음</a:t>
            </a:r>
            <a:endParaRPr lang="en-US" altLang="ko-KR" dirty="0"/>
          </a:p>
          <a:p>
            <a:pPr marL="0" indent="0" latinLnBrk="0">
              <a:buNone/>
            </a:pPr>
            <a:endParaRPr lang="en-US" altLang="ko-KR" sz="1100" dirty="0" smtClean="0"/>
          </a:p>
          <a:p>
            <a:pPr latinLnBrk="0"/>
            <a:r>
              <a:rPr lang="ko-KR" altLang="en-US" dirty="0" smtClean="0"/>
              <a:t>결론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AWS </a:t>
            </a:r>
            <a:r>
              <a:rPr lang="ko-KR" altLang="en-US" dirty="0" err="1" smtClean="0"/>
              <a:t>기술스택을</a:t>
            </a:r>
            <a:r>
              <a:rPr lang="ko-KR" altLang="en-US" dirty="0" smtClean="0"/>
              <a:t> 요구하는 채용업체들의 업종분류에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추가로 언급하는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기술스택간의</a:t>
            </a:r>
            <a:r>
              <a:rPr lang="ko-KR" altLang="en-US" dirty="0" smtClean="0"/>
              <a:t> 요구 빈도 차이는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51"/>
          <a:stretch/>
        </p:blipFill>
        <p:spPr bwMode="auto">
          <a:xfrm>
            <a:off x="5385048" y="260648"/>
            <a:ext cx="3856608" cy="1167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96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기초통계분석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요구 경력</a:t>
            </a:r>
            <a:r>
              <a:rPr lang="en-US" altLang="ko-KR" dirty="0" smtClean="0"/>
              <a:t>(</a:t>
            </a:r>
            <a:r>
              <a:rPr lang="ko-KR" altLang="en-US" dirty="0"/>
              <a:t>신입</a:t>
            </a:r>
            <a:r>
              <a:rPr lang="en-US" altLang="ko-KR" dirty="0"/>
              <a:t>,</a:t>
            </a:r>
            <a:r>
              <a:rPr lang="ko-KR" altLang="en-US" dirty="0"/>
              <a:t>주니어</a:t>
            </a:r>
            <a:r>
              <a:rPr lang="en-US" altLang="ko-KR" dirty="0"/>
              <a:t>,</a:t>
            </a:r>
            <a:r>
              <a:rPr lang="ko-KR" altLang="en-US" dirty="0"/>
              <a:t>미들</a:t>
            </a:r>
            <a:r>
              <a:rPr lang="en-US" altLang="ko-KR" dirty="0"/>
              <a:t>,</a:t>
            </a:r>
            <a:r>
              <a:rPr lang="ko-KR" altLang="en-US" dirty="0"/>
              <a:t>시니어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언급되는 </a:t>
            </a:r>
            <a:r>
              <a:rPr lang="ko-KR" altLang="en-US" dirty="0"/>
              <a:t>빈도수가 높은 </a:t>
            </a:r>
            <a:r>
              <a:rPr lang="en-US" altLang="ko-KR" dirty="0"/>
              <a:t>10</a:t>
            </a:r>
            <a:r>
              <a:rPr lang="ko-KR" altLang="en-US" dirty="0"/>
              <a:t>가지 </a:t>
            </a:r>
            <a:r>
              <a:rPr lang="ko-KR" altLang="en-US" dirty="0" err="1"/>
              <a:t>기술스택을</a:t>
            </a:r>
            <a:r>
              <a:rPr lang="ko-KR" altLang="en-US" dirty="0"/>
              <a:t> </a:t>
            </a:r>
            <a:r>
              <a:rPr lang="ko-KR" altLang="en-US" dirty="0" smtClean="0"/>
              <a:t>추출하여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각 기업별로 </a:t>
            </a:r>
            <a:r>
              <a:rPr lang="ko-KR" altLang="en-US" dirty="0" smtClean="0"/>
              <a:t>요구하는 </a:t>
            </a:r>
            <a:r>
              <a:rPr lang="ko-KR" altLang="en-US" dirty="0" err="1" smtClean="0"/>
              <a:t>기술스택에</a:t>
            </a:r>
            <a:r>
              <a:rPr lang="ko-KR" altLang="en-US" dirty="0" smtClean="0"/>
              <a:t> </a:t>
            </a:r>
            <a:r>
              <a:rPr lang="ko-KR" altLang="en-US" dirty="0"/>
              <a:t>차이가 있는지 </a:t>
            </a:r>
            <a:r>
              <a:rPr lang="ko-KR" altLang="en-US" dirty="0" smtClean="0"/>
              <a:t>검정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000" dirty="0" smtClean="0"/>
              <a:t> </a:t>
            </a:r>
          </a:p>
          <a:p>
            <a:r>
              <a:rPr lang="ko-KR" altLang="en-US" dirty="0" err="1" smtClean="0"/>
              <a:t>카이제곱</a:t>
            </a:r>
            <a:r>
              <a:rPr lang="ko-KR" altLang="en-US" dirty="0" smtClean="0"/>
              <a:t> 검정 사용</a:t>
            </a:r>
            <a:endParaRPr lang="en-US" altLang="ko-KR" dirty="0" smtClean="0"/>
          </a:p>
          <a:p>
            <a:endParaRPr lang="en-US" altLang="ko-KR" sz="1100" dirty="0" smtClean="0"/>
          </a:p>
          <a:p>
            <a:r>
              <a:rPr lang="ko-KR" altLang="en-US" dirty="0" smtClean="0"/>
              <a:t>가설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AWS </a:t>
            </a:r>
            <a:r>
              <a:rPr lang="ko-KR" altLang="en-US" dirty="0" err="1" smtClean="0"/>
              <a:t>기술스택을</a:t>
            </a:r>
            <a:r>
              <a:rPr lang="ko-KR" altLang="en-US" dirty="0" smtClean="0"/>
              <a:t> 요구하는 채용업체들의 요구 경력에 따라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요구하는 </a:t>
            </a:r>
            <a:r>
              <a:rPr lang="ko-KR" altLang="en-US" dirty="0" err="1" smtClean="0"/>
              <a:t>기술스택도</a:t>
            </a:r>
            <a:r>
              <a:rPr lang="ko-KR" altLang="en-US" dirty="0" smtClean="0"/>
              <a:t> 달라질 것이다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64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IG3-03\Documents\빅데이터\강지완강사님\24.02 first team project\시각화 자료\piechart_업종분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370045"/>
            <a:ext cx="895961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업종분류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279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기초통계분석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4385692" cy="4525963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2800" dirty="0" smtClean="0"/>
              <a:t>결과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각 </a:t>
            </a:r>
            <a:r>
              <a:rPr lang="ko-KR" altLang="en-US" sz="2800" dirty="0" err="1"/>
              <a:t>경력별로</a:t>
            </a:r>
            <a:r>
              <a:rPr lang="ko-KR" altLang="en-US" sz="2800" dirty="0"/>
              <a:t> 상위 </a:t>
            </a:r>
            <a:r>
              <a:rPr lang="en-US" altLang="ko-KR" sz="2800" dirty="0"/>
              <a:t>10</a:t>
            </a:r>
            <a:r>
              <a:rPr lang="ko-KR" altLang="en-US" sz="2800" dirty="0"/>
              <a:t>개의 </a:t>
            </a:r>
            <a:r>
              <a:rPr lang="ko-KR" altLang="en-US" sz="2800" dirty="0" err="1"/>
              <a:t>기술스택에서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모든 경력 별 </a:t>
            </a:r>
            <a:r>
              <a:rPr lang="ko-KR" altLang="en-US" sz="2800" dirty="0" err="1" smtClean="0"/>
              <a:t>기술스택</a:t>
            </a:r>
            <a:r>
              <a:rPr lang="ko-KR" altLang="en-US" sz="2800" dirty="0" smtClean="0"/>
              <a:t> 요구의 빈도 차이를 보임</a:t>
            </a:r>
            <a:endParaRPr lang="en-US" altLang="ko-KR" sz="2800" dirty="0" smtClean="0"/>
          </a:p>
          <a:p>
            <a:pPr latinLnBrk="0"/>
            <a:endParaRPr lang="en-US" altLang="ko-KR" sz="1000" dirty="0"/>
          </a:p>
          <a:p>
            <a:pPr latinLnBrk="0"/>
            <a:r>
              <a:rPr lang="ko-KR" altLang="en-US" sz="2800" dirty="0" smtClean="0"/>
              <a:t>모든 결과가 </a:t>
            </a:r>
            <a:r>
              <a:rPr lang="en-US" altLang="ko-KR" sz="2800" dirty="0" smtClean="0"/>
              <a:t>95% </a:t>
            </a:r>
            <a:r>
              <a:rPr lang="ko-KR" altLang="en-US" sz="2800" dirty="0" smtClean="0"/>
              <a:t>유의수준에서 유의함</a:t>
            </a:r>
            <a:endParaRPr lang="en-US" altLang="ko-KR" sz="2800" dirty="0" smtClean="0"/>
          </a:p>
          <a:p>
            <a:pPr latinLnBrk="0"/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  <a:p>
            <a:endParaRPr lang="ko-KR" altLang="en-US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2" y="188640"/>
            <a:ext cx="4895850" cy="6249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490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기초통계분석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각 기업형태에 따라 언급 빈도수가 높은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가지 </a:t>
            </a:r>
            <a:r>
              <a:rPr lang="ko-KR" altLang="en-US" dirty="0" err="1" smtClean="0"/>
              <a:t>기술스택을</a:t>
            </a:r>
            <a:r>
              <a:rPr lang="ko-KR" altLang="en-US" dirty="0" smtClean="0"/>
              <a:t> 추출하여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 기업별로 요구하는 </a:t>
            </a:r>
            <a:r>
              <a:rPr lang="ko-KR" altLang="en-US" dirty="0" err="1" smtClean="0"/>
              <a:t>기술스택에</a:t>
            </a:r>
            <a:r>
              <a:rPr lang="ko-KR" altLang="en-US" dirty="0" smtClean="0"/>
              <a:t> 차이가 있는지 검정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000" dirty="0" smtClean="0"/>
              <a:t> </a:t>
            </a:r>
          </a:p>
          <a:p>
            <a:r>
              <a:rPr lang="ko-KR" altLang="en-US" dirty="0" err="1" smtClean="0"/>
              <a:t>카이제곱</a:t>
            </a:r>
            <a:r>
              <a:rPr lang="ko-KR" altLang="en-US" dirty="0" smtClean="0"/>
              <a:t> 검정 사용</a:t>
            </a:r>
            <a:endParaRPr lang="en-US" altLang="ko-KR" dirty="0" smtClean="0"/>
          </a:p>
          <a:p>
            <a:endParaRPr lang="en-US" altLang="ko-KR" sz="1100" dirty="0" smtClean="0"/>
          </a:p>
          <a:p>
            <a:r>
              <a:rPr lang="ko-KR" altLang="en-US" dirty="0" smtClean="0"/>
              <a:t>가설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AWS </a:t>
            </a:r>
            <a:r>
              <a:rPr lang="ko-KR" altLang="en-US" dirty="0" err="1" smtClean="0"/>
              <a:t>기술스택을</a:t>
            </a:r>
            <a:r>
              <a:rPr lang="ko-KR" altLang="en-US" dirty="0" smtClean="0"/>
              <a:t> 요구하는 채용업체들의 기업형태에 따라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요구하는 </a:t>
            </a:r>
            <a:r>
              <a:rPr lang="ko-KR" altLang="en-US" dirty="0" err="1" smtClean="0"/>
              <a:t>기술스택도</a:t>
            </a:r>
            <a:r>
              <a:rPr lang="ko-KR" altLang="en-US" dirty="0" smtClean="0"/>
              <a:t> 달라질 것이다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2177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기초통계분석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95300" y="1600201"/>
            <a:ext cx="899420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400" dirty="0" smtClean="0"/>
              <a:t>결과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중견기업과 대기업의 요구 </a:t>
            </a:r>
            <a:r>
              <a:rPr lang="ko-KR" altLang="en-US" sz="2400" dirty="0" err="1" smtClean="0"/>
              <a:t>기술스택</a:t>
            </a:r>
            <a:r>
              <a:rPr lang="ko-KR" altLang="en-US" sz="2400" dirty="0" smtClean="0"/>
              <a:t> 차이만 제외하고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95% </a:t>
            </a:r>
            <a:r>
              <a:rPr lang="ko-KR" altLang="en-US" sz="2400" dirty="0" smtClean="0"/>
              <a:t>유의수준에서 유의하였음</a:t>
            </a:r>
            <a:endParaRPr lang="en-US" altLang="ko-KR" sz="2400" dirty="0" smtClean="0"/>
          </a:p>
          <a:p>
            <a:pPr latinLnBrk="0"/>
            <a:endParaRPr lang="en-US" altLang="ko-KR" sz="900" dirty="0" smtClean="0"/>
          </a:p>
          <a:p>
            <a:pPr fontAlgn="base"/>
            <a:r>
              <a:rPr lang="ko-KR" altLang="en-US" sz="2400" dirty="0" smtClean="0"/>
              <a:t>따라서 </a:t>
            </a:r>
            <a:r>
              <a:rPr lang="ko-KR" altLang="en-US" sz="2400" dirty="0"/>
              <a:t>중견기업과 대기업을 구분하여 교육할 </a:t>
            </a:r>
            <a:r>
              <a:rPr lang="ko-KR" altLang="en-US" sz="2400" dirty="0" err="1"/>
              <a:t>기술스택의</a:t>
            </a:r>
            <a:r>
              <a:rPr lang="ko-KR" altLang="en-US" sz="2400" dirty="0"/>
              <a:t> 차이를 두는 것보다</a:t>
            </a:r>
            <a:r>
              <a:rPr lang="en-US" altLang="ko-KR" sz="2400" dirty="0"/>
              <a:t>,</a:t>
            </a:r>
            <a:r>
              <a:rPr lang="ko-KR" altLang="en-US" sz="2400" dirty="0"/>
              <a:t> 이외의 경우에서 중점적으로 교육을 진행할 </a:t>
            </a:r>
            <a:r>
              <a:rPr lang="ko-KR" altLang="en-US" sz="2400" dirty="0" err="1"/>
              <a:t>기술스택의</a:t>
            </a:r>
            <a:r>
              <a:rPr lang="ko-KR" altLang="en-US" sz="2400" dirty="0"/>
              <a:t> 우선순위를 달리 하는 것이 </a:t>
            </a:r>
            <a:r>
              <a:rPr lang="ko-KR" altLang="en-US" sz="2400" dirty="0" smtClean="0"/>
              <a:t>타당함</a:t>
            </a:r>
            <a:endParaRPr lang="en-US" altLang="ko-KR" sz="2400" dirty="0"/>
          </a:p>
          <a:p>
            <a:pPr latinLnBrk="0"/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0" b="37265"/>
          <a:stretch/>
        </p:blipFill>
        <p:spPr bwMode="auto">
          <a:xfrm>
            <a:off x="1130100" y="4293096"/>
            <a:ext cx="7724603" cy="22375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343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err="1"/>
              <a:t>Udemy</a:t>
            </a:r>
            <a:r>
              <a:rPr lang="en-US" altLang="ko-KR" dirty="0"/>
              <a:t> </a:t>
            </a:r>
            <a:r>
              <a:rPr lang="ko-KR" altLang="en-US" dirty="0"/>
              <a:t>강의 </a:t>
            </a:r>
            <a:r>
              <a:rPr lang="ko-KR" altLang="en-US" dirty="0" err="1"/>
              <a:t>기술스택</a:t>
            </a:r>
            <a:r>
              <a:rPr lang="ko-KR" altLang="en-US" dirty="0"/>
              <a:t> 비율</a:t>
            </a:r>
          </a:p>
        </p:txBody>
      </p:sp>
      <p:pic>
        <p:nvPicPr>
          <p:cNvPr id="1026" name="Picture 2" descr="C:\Users\BIG3-03\Documents\빅데이터\강지완강사님\24.02 first team project\제출할파일\udemy\전체 기술스택 사용비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1340768"/>
            <a:ext cx="5545094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662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 err="1" smtClean="0"/>
              <a:t>Udemy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강의 </a:t>
            </a:r>
            <a:r>
              <a:rPr lang="ko-KR" altLang="en-US" dirty="0" err="1" smtClean="0"/>
              <a:t>기술스택</a:t>
            </a:r>
            <a:r>
              <a:rPr lang="ko-KR" altLang="en-US" dirty="0" smtClean="0"/>
              <a:t> 비율</a:t>
            </a:r>
            <a:endParaRPr lang="ko-KR" altLang="en-US" dirty="0"/>
          </a:p>
        </p:txBody>
      </p:sp>
      <p:pic>
        <p:nvPicPr>
          <p:cNvPr id="1027" name="Picture 3" descr="C:\Users\BIG3-03\Documents\빅데이터\강지완강사님\24.02 first team project\제출할파일\udemy\중급자 기술스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1772816"/>
            <a:ext cx="4168598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IG3-03\Documents\빅데이터\강지완강사님\24.02 first team project\제출할파일\udemy\초보자 기술스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78" y="1700808"/>
            <a:ext cx="43664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16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BIG3-03\Documents\빅데이터\강지완강사님\24.02 first team project\시각화 자료\piechart_사원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59" y="1217149"/>
            <a:ext cx="8138865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사원수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37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BIG3-03\Documents\빅데이터\강지완강사님\24.02 first team project\시각화 자료\piechart_기업형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836" y="2060848"/>
            <a:ext cx="47937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BIG3-03\Documents\빅데이터\강지완강사님\24.02 first team project\시각화 자료\piechart_설립연도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942200"/>
            <a:ext cx="4773008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설립연도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기업형태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25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IG3-03\Documents\빅데이터\강지완강사님\24.02 first team project\시각화 자료\piechart_연매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5397257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BIG3-03\Documents\빅데이터\강지완강사님\24.02 first team project\시각화 자료\piechart_경력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57" y="1945182"/>
            <a:ext cx="4340118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연매출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125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24516" r="16808" b="24516"/>
          <a:stretch/>
        </p:blipFill>
        <p:spPr bwMode="auto">
          <a:xfrm>
            <a:off x="-1588" y="1371599"/>
            <a:ext cx="9907588" cy="548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12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주소</a:t>
            </a:r>
            <a:endParaRPr lang="ko-KR" altLang="en-US" dirty="0"/>
          </a:p>
        </p:txBody>
      </p:sp>
      <p:pic>
        <p:nvPicPr>
          <p:cNvPr id="12290" name="Picture 2" descr="C:\Users\BIG3-03\Documents\빅데이터\강지완강사님\24.02 first team project\시각화 자료\piechart_시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844824"/>
            <a:ext cx="4320000" cy="448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BIG3-03\Documents\빅데이터\강지완강사님\24.02 first team project\시각화 자료\piechart_서울구별업체수비율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289" y="1920085"/>
            <a:ext cx="4320000" cy="433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38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 smtClean="0"/>
              <a:t>데이터 시각화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주소</a:t>
            </a:r>
            <a:endParaRPr lang="ko-KR" altLang="en-US" dirty="0"/>
          </a:p>
        </p:txBody>
      </p:sp>
      <p:pic>
        <p:nvPicPr>
          <p:cNvPr id="13314" name="Picture 2" descr="C:\Users\BIG3-03\Documents\빅데이터\강지완강사님\24.02 first team project\시각화 자료\piechart_경기도시별업체수비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1800803"/>
            <a:ext cx="426696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579553"/>
            <a:ext cx="26479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3717032"/>
            <a:ext cx="217170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40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666</Words>
  <Application>Microsoft Office PowerPoint</Application>
  <PresentationFormat>A4 용지(210x297mm)</PresentationFormat>
  <Paragraphs>130</Paragraphs>
  <Slides>34</Slides>
  <Notes>30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프로젝트 발표보고서</vt:lpstr>
      <vt:lpstr>프로젝트 개요</vt:lpstr>
      <vt:lpstr>데이터 시각화 – 업종분류</vt:lpstr>
      <vt:lpstr>데이터 시각화 – 사원수 </vt:lpstr>
      <vt:lpstr>데이터 시각화 – 설립연도, 기업형태</vt:lpstr>
      <vt:lpstr>데이터 시각화 – 연매출, 경력</vt:lpstr>
      <vt:lpstr>데이터 시각화 – 주소</vt:lpstr>
      <vt:lpstr>데이터 시각화 – 주소</vt:lpstr>
      <vt:lpstr>데이터 시각화 – 주소</vt:lpstr>
      <vt:lpstr>범주형 데이터 시각화 – 직무</vt:lpstr>
      <vt:lpstr>범주형 데이터 시각화 – 직무</vt:lpstr>
      <vt:lpstr>데이터 시각화 – 우대사항</vt:lpstr>
      <vt:lpstr>데이터 시각화 – 우대사항</vt:lpstr>
      <vt:lpstr>데이터 시각화 – 자격요건</vt:lpstr>
      <vt:lpstr>데이터 시각화 – 자격요건</vt:lpstr>
      <vt:lpstr>데이터 시각화 – 이용하는 기술스택</vt:lpstr>
      <vt:lpstr>데이터 시각화 – 이용하는 기술스택</vt:lpstr>
      <vt:lpstr>데이터 시각화 – 경력 별 요구 기술스택</vt:lpstr>
      <vt:lpstr>데이터 시각화 – 경력 별 요구 기술스택</vt:lpstr>
      <vt:lpstr>데이터 시각화 – 경력 별 요구 기술스택</vt:lpstr>
      <vt:lpstr>데이터 시각화 – 경력 별 요구 기술스택</vt:lpstr>
      <vt:lpstr>데이터 시각화 – 기업형태 별 요구 기술스택</vt:lpstr>
      <vt:lpstr>데이터 시각화 – 기업형태 별 요구 기술스택</vt:lpstr>
      <vt:lpstr>데이터 시각화 – 기업형태 별 요구 기술스택</vt:lpstr>
      <vt:lpstr>데이터 시각화 – 가장 자주 언급된 기술스택</vt:lpstr>
      <vt:lpstr>데이터 시각화 - 6개 키워드 언급 빈도</vt:lpstr>
      <vt:lpstr>기초통계분석 1</vt:lpstr>
      <vt:lpstr>기초통계분석 1</vt:lpstr>
      <vt:lpstr>기초통계분석 2</vt:lpstr>
      <vt:lpstr>기초통계분석 2</vt:lpstr>
      <vt:lpstr>기초통계분석 3</vt:lpstr>
      <vt:lpstr>기초통계분석 3</vt:lpstr>
      <vt:lpstr>Udemy 강의 기술스택 비율</vt:lpstr>
      <vt:lpstr>Udemy 강의 기술스택 비율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보고서</dc:title>
  <dc:creator>BIG3-03</dc:creator>
  <cp:lastModifiedBy>BIG3-03</cp:lastModifiedBy>
  <cp:revision>150</cp:revision>
  <dcterms:created xsi:type="dcterms:W3CDTF">2024-03-04T06:49:36Z</dcterms:created>
  <dcterms:modified xsi:type="dcterms:W3CDTF">2024-03-05T05:41:53Z</dcterms:modified>
</cp:coreProperties>
</file>